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328" r:id="rId6"/>
    <p:sldId id="327" r:id="rId7"/>
    <p:sldId id="325" r:id="rId8"/>
    <p:sldId id="329" r:id="rId9"/>
    <p:sldId id="330" r:id="rId10"/>
    <p:sldId id="331" r:id="rId1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1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[Récords y Cartas 2023 y 2024.xlsx]Resumen Carta cert.!TablaDinámica1</c:name>
    <c:fmtId val="28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8"/>
          <c:spPr>
            <a:solidFill>
              <a:schemeClr val="accent1"/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8"/>
          <c:spPr>
            <a:solidFill>
              <a:schemeClr val="accent2"/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'Resumen Carta cert.'!$B$4:$B$5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'Resumen Carta cert.'!$A$6:$A$18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'Resumen Carta cert.'!$B$6:$B$18</c:f>
              <c:numCache>
                <c:formatCode>General</c:formatCode>
                <c:ptCount val="12"/>
                <c:pt idx="0">
                  <c:v>103</c:v>
                </c:pt>
                <c:pt idx="1">
                  <c:v>72</c:v>
                </c:pt>
                <c:pt idx="2">
                  <c:v>106</c:v>
                </c:pt>
                <c:pt idx="3">
                  <c:v>63</c:v>
                </c:pt>
                <c:pt idx="4">
                  <c:v>95</c:v>
                </c:pt>
                <c:pt idx="5">
                  <c:v>112</c:v>
                </c:pt>
                <c:pt idx="6">
                  <c:v>36</c:v>
                </c:pt>
                <c:pt idx="7">
                  <c:v>7</c:v>
                </c:pt>
                <c:pt idx="8">
                  <c:v>107</c:v>
                </c:pt>
                <c:pt idx="9">
                  <c:v>93</c:v>
                </c:pt>
                <c:pt idx="10">
                  <c:v>77</c:v>
                </c:pt>
                <c:pt idx="1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B-4873-8486-11DA0C647DAB}"/>
            </c:ext>
          </c:extLst>
        </c:ser>
        <c:ser>
          <c:idx val="1"/>
          <c:order val="1"/>
          <c:tx>
            <c:strRef>
              <c:f>'Resumen Carta cert.'!$C$4:$C$5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'Resumen Carta cert.'!$A$6:$A$18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'Resumen Carta cert.'!$C$6:$C$18</c:f>
              <c:numCache>
                <c:formatCode>General</c:formatCode>
                <c:ptCount val="12"/>
                <c:pt idx="0">
                  <c:v>162</c:v>
                </c:pt>
                <c:pt idx="1">
                  <c:v>133</c:v>
                </c:pt>
                <c:pt idx="2">
                  <c:v>137</c:v>
                </c:pt>
                <c:pt idx="3">
                  <c:v>177</c:v>
                </c:pt>
                <c:pt idx="4">
                  <c:v>90</c:v>
                </c:pt>
                <c:pt idx="5">
                  <c:v>123</c:v>
                </c:pt>
                <c:pt idx="6">
                  <c:v>79</c:v>
                </c:pt>
                <c:pt idx="7">
                  <c:v>37</c:v>
                </c:pt>
                <c:pt idx="8">
                  <c:v>48</c:v>
                </c:pt>
                <c:pt idx="9">
                  <c:v>66</c:v>
                </c:pt>
                <c:pt idx="10">
                  <c:v>92</c:v>
                </c:pt>
                <c:pt idx="1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5B-4873-8486-11DA0C647D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2405408"/>
        <c:axId val="122408288"/>
        <c:axId val="1090164560"/>
      </c:bar3DChart>
      <c:catAx>
        <c:axId val="1224054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Meses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2408288"/>
        <c:crosses val="autoZero"/>
        <c:auto val="1"/>
        <c:lblAlgn val="ctr"/>
        <c:lblOffset val="100"/>
        <c:noMultiLvlLbl val="0"/>
      </c:catAx>
      <c:valAx>
        <c:axId val="1224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2405408"/>
        <c:crosses val="autoZero"/>
        <c:crossBetween val="between"/>
      </c:valAx>
      <c:serAx>
        <c:axId val="10901645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2408288"/>
        <c:crosses val="autoZero"/>
      </c:ser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[Récords y Cartas 2023 y 2024.xlsx]Resumen Carta cert.!TablaDinámica3</c:name>
    <c:fmtId val="137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8"/>
          <c:spPr>
            <a:solidFill>
              <a:schemeClr val="accent1"/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8"/>
          <c:spPr>
            <a:solidFill>
              <a:schemeClr val="accent2"/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'Resumen Carta cert.'!$B$26:$B$27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'Resumen Carta cert.'!$A$28:$A$33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'Resumen Carta cert.'!$B$28:$B$33</c:f>
              <c:numCache>
                <c:formatCode>General</c:formatCode>
                <c:ptCount val="5"/>
                <c:pt idx="0">
                  <c:v>0</c:v>
                </c:pt>
                <c:pt idx="1">
                  <c:v>243</c:v>
                </c:pt>
                <c:pt idx="2">
                  <c:v>730</c:v>
                </c:pt>
                <c:pt idx="3">
                  <c:v>555</c:v>
                </c:pt>
                <c:pt idx="4">
                  <c:v>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34-4AE2-907A-0DD587946537}"/>
            </c:ext>
          </c:extLst>
        </c:ser>
        <c:ser>
          <c:idx val="1"/>
          <c:order val="1"/>
          <c:tx>
            <c:strRef>
              <c:f>'Resumen Carta cert.'!$C$26:$C$27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'Resumen Carta cert.'!$A$28:$A$33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'Resumen Carta cert.'!$C$28:$C$33</c:f>
              <c:numCache>
                <c:formatCode>General</c:formatCode>
                <c:ptCount val="5"/>
                <c:pt idx="0">
                  <c:v>0</c:v>
                </c:pt>
                <c:pt idx="1">
                  <c:v>369</c:v>
                </c:pt>
                <c:pt idx="2">
                  <c:v>854</c:v>
                </c:pt>
                <c:pt idx="3">
                  <c:v>720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34-4AE2-907A-0DD5879465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8884432"/>
        <c:axId val="48884912"/>
        <c:axId val="0"/>
      </c:bar3DChart>
      <c:catAx>
        <c:axId val="488844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/>
                  <a:t>Dias de </a:t>
                </a:r>
                <a:r>
                  <a:rPr lang="es-ES" dirty="0" err="1"/>
                  <a:t>Cumplimientoi</a:t>
                </a:r>
                <a:endParaRPr lang="es-E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884912"/>
        <c:crosses val="autoZero"/>
        <c:auto val="1"/>
        <c:lblAlgn val="ctr"/>
        <c:lblOffset val="100"/>
        <c:noMultiLvlLbl val="0"/>
      </c:catAx>
      <c:valAx>
        <c:axId val="48884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88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[Récords y Cartas 2023 y 2024.xlsx]Resumen Record !TablaDinámica2</c:name>
    <c:fmtId val="14"/>
  </c:pivotSource>
  <c:chart>
    <c:autoTitleDeleted val="1"/>
    <c:pivotFmts>
      <c:pivotFmt>
        <c:idx val="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'Resumen Record '!$B$4:$B$5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'Resumen Record '!$A$6:$A$18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'Resumen Record '!$B$6:$B$18</c:f>
              <c:numCache>
                <c:formatCode>General</c:formatCode>
                <c:ptCount val="12"/>
                <c:pt idx="0">
                  <c:v>36</c:v>
                </c:pt>
                <c:pt idx="1">
                  <c:v>48</c:v>
                </c:pt>
                <c:pt idx="2">
                  <c:v>121</c:v>
                </c:pt>
                <c:pt idx="3">
                  <c:v>20</c:v>
                </c:pt>
                <c:pt idx="4">
                  <c:v>42</c:v>
                </c:pt>
                <c:pt idx="5">
                  <c:v>38</c:v>
                </c:pt>
                <c:pt idx="6">
                  <c:v>20</c:v>
                </c:pt>
                <c:pt idx="7">
                  <c:v>23</c:v>
                </c:pt>
                <c:pt idx="8">
                  <c:v>64</c:v>
                </c:pt>
                <c:pt idx="9">
                  <c:v>60</c:v>
                </c:pt>
                <c:pt idx="10">
                  <c:v>29</c:v>
                </c:pt>
                <c:pt idx="1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4-4AEB-8E06-0F8A3FF837D7}"/>
            </c:ext>
          </c:extLst>
        </c:ser>
        <c:ser>
          <c:idx val="1"/>
          <c:order val="1"/>
          <c:tx>
            <c:strRef>
              <c:f>'Resumen Record '!$C$4:$C$5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'Resumen Record '!$A$6:$A$18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'Resumen Record '!$C$6:$C$18</c:f>
              <c:numCache>
                <c:formatCode>General</c:formatCode>
                <c:ptCount val="12"/>
                <c:pt idx="0">
                  <c:v>32</c:v>
                </c:pt>
                <c:pt idx="1">
                  <c:v>68</c:v>
                </c:pt>
                <c:pt idx="2">
                  <c:v>75</c:v>
                </c:pt>
                <c:pt idx="3">
                  <c:v>34</c:v>
                </c:pt>
                <c:pt idx="4">
                  <c:v>57</c:v>
                </c:pt>
                <c:pt idx="5">
                  <c:v>34</c:v>
                </c:pt>
                <c:pt idx="6">
                  <c:v>34</c:v>
                </c:pt>
                <c:pt idx="7">
                  <c:v>50</c:v>
                </c:pt>
                <c:pt idx="8">
                  <c:v>58</c:v>
                </c:pt>
                <c:pt idx="9">
                  <c:v>25</c:v>
                </c:pt>
                <c:pt idx="10">
                  <c:v>34</c:v>
                </c:pt>
                <c:pt idx="1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A4-4AEB-8E06-0F8A3FF837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7478992"/>
        <c:axId val="127478032"/>
        <c:axId val="0"/>
      </c:bar3DChart>
      <c:catAx>
        <c:axId val="127478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/>
                  <a:t>Meses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478032"/>
        <c:crosses val="autoZero"/>
        <c:auto val="1"/>
        <c:lblAlgn val="ctr"/>
        <c:lblOffset val="100"/>
        <c:noMultiLvlLbl val="0"/>
      </c:catAx>
      <c:valAx>
        <c:axId val="12747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47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[Récords y Cartas 2023 y 2024.xlsx]Resumen Record !TablaDinámica4</c:name>
    <c:fmtId val="8"/>
  </c:pivotSource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8"/>
          <c:spPr>
            <a:solidFill>
              <a:schemeClr val="accent1"/>
            </a:solidFill>
            <a:ln w="9525">
              <a:noFill/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circle"/>
          <c:size val="8"/>
          <c:spPr>
            <a:solidFill>
              <a:schemeClr val="accent2"/>
            </a:solidFill>
            <a:ln w="9525">
              <a:noFill/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654140017297296"/>
          <c:y val="2.5178923903999752E-2"/>
          <c:w val="0.8354191022701225"/>
          <c:h val="0.855232391608064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'Resumen Record '!$B$26:$B$27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'Resumen Record '!$A$28:$A$39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'Resumen Record '!$B$28:$B$39</c:f>
              <c:numCache>
                <c:formatCode>General</c:formatCode>
                <c:ptCount val="11"/>
                <c:pt idx="0">
                  <c:v>5</c:v>
                </c:pt>
                <c:pt idx="1">
                  <c:v>8</c:v>
                </c:pt>
                <c:pt idx="2">
                  <c:v>7</c:v>
                </c:pt>
                <c:pt idx="3">
                  <c:v>16</c:v>
                </c:pt>
                <c:pt idx="4">
                  <c:v>41</c:v>
                </c:pt>
                <c:pt idx="5">
                  <c:v>41</c:v>
                </c:pt>
                <c:pt idx="6">
                  <c:v>171</c:v>
                </c:pt>
                <c:pt idx="7">
                  <c:v>198</c:v>
                </c:pt>
                <c:pt idx="8">
                  <c:v>32</c:v>
                </c:pt>
                <c:pt idx="9">
                  <c:v>2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E-4B07-8CCE-A90538CEC03F}"/>
            </c:ext>
          </c:extLst>
        </c:ser>
        <c:ser>
          <c:idx val="1"/>
          <c:order val="1"/>
          <c:tx>
            <c:strRef>
              <c:f>'Resumen Record '!$C$26:$C$27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'Resumen Record '!$A$28:$A$39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'Resumen Record '!$C$28:$C$39</c:f>
              <c:numCache>
                <c:formatCode>General</c:formatCode>
                <c:ptCount val="11"/>
                <c:pt idx="0">
                  <c:v>7</c:v>
                </c:pt>
                <c:pt idx="1">
                  <c:v>14</c:v>
                </c:pt>
                <c:pt idx="2">
                  <c:v>8</c:v>
                </c:pt>
                <c:pt idx="3">
                  <c:v>22</c:v>
                </c:pt>
                <c:pt idx="4">
                  <c:v>55</c:v>
                </c:pt>
                <c:pt idx="5">
                  <c:v>110</c:v>
                </c:pt>
                <c:pt idx="6">
                  <c:v>142</c:v>
                </c:pt>
                <c:pt idx="7">
                  <c:v>150</c:v>
                </c:pt>
                <c:pt idx="8">
                  <c:v>17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8E-4B07-8CCE-A90538CEC0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51426944"/>
        <c:axId val="51429824"/>
      </c:barChart>
      <c:catAx>
        <c:axId val="514269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 Dias de Cumplimiento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429824"/>
        <c:crosses val="autoZero"/>
        <c:auto val="1"/>
        <c:lblAlgn val="ctr"/>
        <c:lblOffset val="100"/>
        <c:noMultiLvlLbl val="0"/>
      </c:catAx>
      <c:valAx>
        <c:axId val="51429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42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[Récords y Cartas 2023 y 2024.xlsx]Hoja3!TablaDinámica8</c:name>
    <c:fmtId val="12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8"/>
          <c:spPr>
            <a:solidFill>
              <a:schemeClr val="accent1"/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8"/>
          <c:spPr>
            <a:solidFill>
              <a:schemeClr val="accent2"/>
            </a:solidFill>
            <a:ln>
              <a:noFill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Hoja3!$B$3:$B$4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Hoja3!$B$5:$B$17</c:f>
              <c:numCache>
                <c:formatCode>General</c:formatCode>
                <c:ptCount val="12"/>
                <c:pt idx="0">
                  <c:v>143</c:v>
                </c:pt>
                <c:pt idx="1">
                  <c:v>111</c:v>
                </c:pt>
                <c:pt idx="2">
                  <c:v>93</c:v>
                </c:pt>
                <c:pt idx="3">
                  <c:v>44</c:v>
                </c:pt>
                <c:pt idx="4">
                  <c:v>118</c:v>
                </c:pt>
                <c:pt idx="5">
                  <c:v>99</c:v>
                </c:pt>
                <c:pt idx="6">
                  <c:v>42</c:v>
                </c:pt>
                <c:pt idx="7">
                  <c:v>71</c:v>
                </c:pt>
                <c:pt idx="8">
                  <c:v>94</c:v>
                </c:pt>
                <c:pt idx="9">
                  <c:v>76</c:v>
                </c:pt>
                <c:pt idx="10">
                  <c:v>98</c:v>
                </c:pt>
                <c:pt idx="11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B-4FA8-84DA-27FF6238C6A4}"/>
            </c:ext>
          </c:extLst>
        </c:ser>
        <c:ser>
          <c:idx val="1"/>
          <c:order val="1"/>
          <c:tx>
            <c:strRef>
              <c:f>Hoja3!$C$3:$C$4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Hoja3!$A$5:$A$17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Hoja3!$C$5:$C$17</c:f>
              <c:numCache>
                <c:formatCode>General</c:formatCode>
                <c:ptCount val="12"/>
                <c:pt idx="0">
                  <c:v>148</c:v>
                </c:pt>
                <c:pt idx="1">
                  <c:v>160</c:v>
                </c:pt>
                <c:pt idx="2">
                  <c:v>96</c:v>
                </c:pt>
                <c:pt idx="3">
                  <c:v>56</c:v>
                </c:pt>
                <c:pt idx="4">
                  <c:v>84</c:v>
                </c:pt>
                <c:pt idx="5">
                  <c:v>69</c:v>
                </c:pt>
                <c:pt idx="6">
                  <c:v>80</c:v>
                </c:pt>
                <c:pt idx="7">
                  <c:v>185</c:v>
                </c:pt>
                <c:pt idx="8">
                  <c:v>143</c:v>
                </c:pt>
                <c:pt idx="9">
                  <c:v>102</c:v>
                </c:pt>
                <c:pt idx="10">
                  <c:v>91</c:v>
                </c:pt>
                <c:pt idx="1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0B-4FA8-84DA-27FF6238C6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1806768"/>
        <c:axId val="211807248"/>
        <c:axId val="0"/>
      </c:bar3DChart>
      <c:catAx>
        <c:axId val="211806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Meses</a:t>
                </a:r>
                <a:r>
                  <a:rPr lang="en-US" sz="1200" b="1" baseline="0"/>
                  <a:t> </a:t>
                </a:r>
                <a:endParaRPr lang="en-US" sz="12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1807248"/>
        <c:crosses val="autoZero"/>
        <c:auto val="1"/>
        <c:lblAlgn val="ctr"/>
        <c:lblOffset val="100"/>
        <c:noMultiLvlLbl val="0"/>
      </c:catAx>
      <c:valAx>
        <c:axId val="21180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180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[Récords y Cartas 2023 y 2024.xlsx]Hoja3!TablaDinámica9</c:name>
    <c:fmtId val="7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Hoja3!$B$23:$B$24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Hoja3!$A$25:$A$40</c:f>
              <c:strCach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strCache>
            </c:strRef>
          </c:cat>
          <c:val>
            <c:numRef>
              <c:f>Hoja3!$B$25:$B$40</c:f>
              <c:numCache>
                <c:formatCode>General</c:formatCode>
                <c:ptCount val="15"/>
                <c:pt idx="0">
                  <c:v>1</c:v>
                </c:pt>
                <c:pt idx="1">
                  <c:v>11</c:v>
                </c:pt>
                <c:pt idx="2">
                  <c:v>29</c:v>
                </c:pt>
                <c:pt idx="3">
                  <c:v>10</c:v>
                </c:pt>
                <c:pt idx="4">
                  <c:v>49</c:v>
                </c:pt>
                <c:pt idx="5">
                  <c:v>152</c:v>
                </c:pt>
                <c:pt idx="6">
                  <c:v>215</c:v>
                </c:pt>
                <c:pt idx="7">
                  <c:v>200</c:v>
                </c:pt>
                <c:pt idx="8">
                  <c:v>165</c:v>
                </c:pt>
                <c:pt idx="9">
                  <c:v>91</c:v>
                </c:pt>
                <c:pt idx="10">
                  <c:v>54</c:v>
                </c:pt>
                <c:pt idx="11">
                  <c:v>48</c:v>
                </c:pt>
                <c:pt idx="12">
                  <c:v>38</c:v>
                </c:pt>
                <c:pt idx="13">
                  <c:v>20</c:v>
                </c:pt>
                <c:pt idx="1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40-4234-A619-3DC4DAD2610B}"/>
            </c:ext>
          </c:extLst>
        </c:ser>
        <c:ser>
          <c:idx val="1"/>
          <c:order val="1"/>
          <c:tx>
            <c:strRef>
              <c:f>Hoja3!$C$23:$C$24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Hoja3!$A$25:$A$40</c:f>
              <c:strCach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strCache>
            </c:strRef>
          </c:cat>
          <c:val>
            <c:numRef>
              <c:f>Hoja3!$C$25:$C$40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9</c:v>
                </c:pt>
                <c:pt idx="3">
                  <c:v>11</c:v>
                </c:pt>
                <c:pt idx="4">
                  <c:v>27</c:v>
                </c:pt>
                <c:pt idx="5">
                  <c:v>28</c:v>
                </c:pt>
                <c:pt idx="6">
                  <c:v>57</c:v>
                </c:pt>
                <c:pt idx="7">
                  <c:v>175</c:v>
                </c:pt>
                <c:pt idx="8">
                  <c:v>189</c:v>
                </c:pt>
                <c:pt idx="9">
                  <c:v>201</c:v>
                </c:pt>
                <c:pt idx="10">
                  <c:v>201</c:v>
                </c:pt>
                <c:pt idx="11">
                  <c:v>135</c:v>
                </c:pt>
                <c:pt idx="12">
                  <c:v>130</c:v>
                </c:pt>
                <c:pt idx="13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40-4234-A619-3DC4DAD261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5964064"/>
        <c:axId val="210712832"/>
        <c:axId val="0"/>
      </c:bar3DChart>
      <c:catAx>
        <c:axId val="2959640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400" b="1"/>
                  <a:t>Dias de cumplimiento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0712832"/>
        <c:crosses val="autoZero"/>
        <c:auto val="1"/>
        <c:lblAlgn val="ctr"/>
        <c:lblOffset val="100"/>
        <c:noMultiLvlLbl val="0"/>
      </c:catAx>
      <c:valAx>
        <c:axId val="210712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596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06A45B-61CB-40BB-ADCB-AC3080115DA8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DO"/>
        </a:p>
      </dgm:t>
    </dgm:pt>
    <dgm:pt modelId="{2B4BA9FF-9744-4F50-8988-3574BF7B1718}" type="pres">
      <dgm:prSet presAssocID="{EE06A45B-61CB-40BB-ADCB-AC3080115DA8}" presName="linearFlow" presStyleCnt="0">
        <dgm:presLayoutVars>
          <dgm:dir/>
          <dgm:resizeHandles val="exact"/>
        </dgm:presLayoutVars>
      </dgm:prSet>
      <dgm:spPr/>
    </dgm:pt>
  </dgm:ptLst>
  <dgm:cxnLst>
    <dgm:cxn modelId="{807B4C52-156D-4480-977C-2E1D56C762E9}" type="presOf" srcId="{EE06A45B-61CB-40BB-ADCB-AC3080115DA8}" destId="{2B4BA9FF-9744-4F50-8988-3574BF7B1718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F23C6-BC46-444A-A11D-CAD9F186346B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EDAEE-73EB-3544-8E50-77146FB412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626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34AFA-E0DC-143E-EB56-725846484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57AF3-1CD7-8CB7-FA5C-4F1603324A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D0C97-C769-5E42-29AE-748061730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72B2A-11E0-6A2A-51B2-3760FE773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899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57708-5C37-0681-E45E-0A8A4CBFD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E67EA1-E0F8-1B33-C3A5-8D40F5CF5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B3DB5-5A6E-01C3-F130-5F4FFA873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01303-AF47-832E-1258-2D691D487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0494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10362-EC8A-2EF5-1707-205AF7FC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A461D-9192-DCC0-6994-28B5F584E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6F1A1-0CE8-EE27-52D8-B07618B00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95C69-BF71-E1AF-8723-2AC4B350A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1154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A68FD-6C5A-C9B6-5436-54959BF14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23A41-AF0B-662B-DC06-115B6DCA0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000FF-4F7F-08DE-EC72-880876FBF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73A9A-2803-1C02-FE6D-4D888A269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3895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5CFA5-1191-1130-7195-DB2D54B6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19D6E-734B-8B8D-27A5-5D1CBD291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A6194-EDD9-E41D-4B36-BF559B229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2D656-9A81-1973-CDF9-C4F10982E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443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02C47-6346-0505-A9E7-17074CFC2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E647B2-7F07-2A77-E474-B41C27511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5AD13-EB93-E9C2-F019-D5343CB83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461EF-A32B-50C9-F5D7-4995A6F71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22510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3AD3-8CAC-03BA-F619-319BD5FE8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831C6-A87E-D17D-BB18-B8E534766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1CC7B-403E-DC44-C379-BB6ADB2E2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A1154-8690-A856-FD12-34C1E785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BAED8-5B19-9C5C-03D9-F765ECF4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31AC24A-DFE1-211E-67BB-F2F2ACB986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79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A626-167C-1208-A4FB-12EDDBB8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42837-7AFC-D574-90BB-A9C69011B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D0119-D07D-C110-B0D3-0942811C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BF14-E2EE-9222-A700-1FB04C17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AE6B030-2E75-8BFD-DABD-78CE5D582B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28800" y="2173288"/>
            <a:ext cx="6064370" cy="9144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DO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8D3B06D4-CC7B-6395-8722-6C203863C9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3665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EE019-3D55-28A7-78D5-4459E67DF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EAECA-7F52-CB61-606D-2D3D7365A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FC014-E932-FCA4-C3BC-F301A2D1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F02FA-2BFB-2732-A5BB-7955A2B3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4E5C2-F63A-ED9F-D542-887158CD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FFD88ED-E1ED-7792-4E68-CCDE3AAC4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12832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0DC9-371D-F177-AE49-F63EAFF92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8A83D-EA84-59C2-2EDE-C3DB7F089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AAE72-31C9-55A8-1712-8D80A0EFE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C4713-7161-F9E7-D16C-4FB96CEB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F27F7-94F8-C491-F26C-6CC1784F1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AF6D2-FE17-2FD0-8423-95E231BF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B4AC105C-5C57-AD22-111E-C14AF93BB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41906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DCB58-4360-997F-2EAF-29BE2B4C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AFD61-258B-287C-D79B-D90DD28D7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64FF9-F44D-63C9-A0C5-84BB6F4E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3B4E3E-91E3-9B4F-7668-C6B18508F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22A914-7FE9-380E-2AE9-3DF44325B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9E4960-6D11-318B-F998-E42A0B58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45FB98-553A-B630-7314-D57120CB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87470D-B199-FCE7-4BC3-1FE77257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4EE49B2D-B850-91CF-6ED5-68B05F28A5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3544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991B-2148-33EB-261A-9C1778A33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A8943-9EE6-7818-6E53-D3898F94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12148-EC8C-16CC-04C6-6043AB72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A4630F-880B-085C-68F4-17BB7D91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F849E2C-3F9C-8577-9B35-F8E20E03A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7"/>
            <a:ext cx="12192000" cy="693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57425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1D8125-5CA3-AEEF-E731-81C3EDE9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9DD7F-23B5-D666-015A-3D9F05B8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4703D-5EE0-3F95-E2A3-47447BDE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1AAC9D-4648-EB2A-6EED-8DCA372B3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17899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A906-5410-F751-5362-6F5C4781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2477E-E3DE-305B-B783-2139CAA63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4742F-7FE7-84FB-D2EA-5E9C152E0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CBD7E-A0B3-8A65-0692-D828AF1F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6BF9A-F4EE-8EC7-8DA5-6115531D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89DE9-7BDD-1F06-7C15-E7F2C4066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FD6FC9C-EC7F-99CD-8946-F481840932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1365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513B-1758-0C60-2E78-2722DFC5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B6F1FF-DDF4-C8AB-C541-B2A50770B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4484F-28DF-FC37-DD74-B26C9E219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53A64-0B3C-9B40-F5C4-0133B5E4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6C23B-1A7E-4659-FCE9-4BDBD902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2C5B6-38D9-63C0-DBEB-EDD80D7E3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821DD386-98FB-8640-FDF1-E9E68B2DF7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7"/>
            <a:ext cx="12192000" cy="695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09033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ABB81-6180-A867-978D-18FE2A78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879A5-5D3F-36EB-6EB6-D72537DF7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64EB-7C76-0689-7D99-74F4CAB0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EAB40-58D4-8112-C473-91FD850F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53221-5CDE-E962-22A1-D101A9598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0F1921B-D95A-A172-613F-21E1B7A61C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580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818FC9-B454-8461-4F45-08EC72B6B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2DF75-1F7B-5261-52D1-B38DD8A10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B3DAD-EBF9-DDC1-7540-ED074572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6A6DB-16D3-3E28-894B-932277D9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23A16-B473-0BB0-8FD4-4C492B4F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443B7A2-CA25-D056-67A8-00CAB46832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72174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DD244C-2D1A-AB87-8849-871899D79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F1E68-A698-ABD0-E22A-F50660546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74190-C8AA-323E-428B-509E38DDE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2F3E4-709C-584F-8907-8D368261E6BD}" type="datetimeFigureOut">
              <a:rPr lang="es-ES_tradnl" smtClean="0"/>
              <a:t>05/02/2025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35D56-8445-C564-4682-F142CDCAE3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BE274-0360-9E0C-98B0-86191DB2A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30AE4CA-DA63-3881-26D3-CAD09A1484B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90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7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2F3BB-D848-AFAC-3165-DA1895627D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0410A-E7E8-C9A4-B868-443959CED9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3D8613-AF29-08BD-C0DB-56D7DB1CD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589" y="-44450"/>
            <a:ext cx="12259178" cy="6902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B7122D-FDBC-A74E-25B8-10EB3F38B2FE}"/>
              </a:ext>
            </a:extLst>
          </p:cNvPr>
          <p:cNvSpPr txBox="1"/>
          <p:nvPr/>
        </p:nvSpPr>
        <p:spPr>
          <a:xfrm>
            <a:off x="435154" y="3236976"/>
            <a:ext cx="600831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  <a:latin typeface="Century Gothic"/>
              </a:rPr>
              <a:t>Calidad en la Gestión</a:t>
            </a:r>
          </a:p>
          <a:p>
            <a:pPr algn="ctr"/>
            <a:r>
              <a:rPr lang="es-ES_tradnl" sz="2800" b="1" dirty="0">
                <a:solidFill>
                  <a:srgbClr val="002060"/>
                </a:solidFill>
                <a:latin typeface="Century Gothic"/>
              </a:rPr>
              <a:t>Registro 2023/2024</a:t>
            </a:r>
          </a:p>
        </p:txBody>
      </p:sp>
    </p:spTree>
    <p:extLst>
      <p:ext uri="{BB962C8B-B14F-4D97-AF65-F5344CB8AC3E}">
        <p14:creationId xmlns:p14="http://schemas.microsoft.com/office/powerpoint/2010/main" val="1874457760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88549-5249-3F25-7F26-CD5AF4CF9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6C6495F-3CAA-28F9-5258-ECBC3F45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072" y="365760"/>
            <a:ext cx="8878824" cy="1280160"/>
          </a:xfrm>
        </p:spPr>
        <p:txBody>
          <a:bodyPr>
            <a:noAutofit/>
          </a:bodyPr>
          <a:lstStyle/>
          <a:p>
            <a:pPr algn="ctr"/>
            <a:r>
              <a:rPr lang="es-DO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Cantidad recibida de Cartas de Certificación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F45CD47-E489-C367-30F9-56F382F69F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359785"/>
              </p:ext>
            </p:extLst>
          </p:nvPr>
        </p:nvGraphicFramePr>
        <p:xfrm>
          <a:off x="1956816" y="1426464"/>
          <a:ext cx="9235440" cy="4581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743293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4A23-F612-E504-2DC0-EDF6AD474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2582D275-74AC-EDEB-B791-55C1D08FA8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093502"/>
              </p:ext>
            </p:extLst>
          </p:nvPr>
        </p:nvGraphicFramePr>
        <p:xfrm>
          <a:off x="1446784" y="374904"/>
          <a:ext cx="11336528" cy="601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5A7134D1-8344-11D7-63CF-B70D17DAB8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7280" y="2978278"/>
            <a:ext cx="7395350" cy="391635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D476511-2C2A-1019-9092-32AB070A063D}"/>
              </a:ext>
            </a:extLst>
          </p:cNvPr>
          <p:cNvSpPr txBox="1"/>
          <p:nvPr/>
        </p:nvSpPr>
        <p:spPr>
          <a:xfrm>
            <a:off x="2469634" y="515439"/>
            <a:ext cx="76720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      Cumplimiento de entrega Cartas de Certificación 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35F0C10-6092-3CA8-5FF9-3AEDDA3831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327575"/>
              </p:ext>
            </p:extLst>
          </p:nvPr>
        </p:nvGraphicFramePr>
        <p:xfrm>
          <a:off x="2229258" y="1779178"/>
          <a:ext cx="8515958" cy="4228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373790694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8DE2B-FB4F-8570-0A6E-B5F157D66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0E71FBF-9C76-67D6-5D0C-E83B4630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808" y="502920"/>
            <a:ext cx="7432352" cy="1151698"/>
          </a:xfrm>
        </p:spPr>
        <p:txBody>
          <a:bodyPr>
            <a:normAutofit/>
          </a:bodyPr>
          <a:lstStyle/>
          <a:p>
            <a:r>
              <a:rPr lang="es-DO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Récords por ventanilla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D2199AC-9585-C04B-9CA4-3728329486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7108787"/>
              </p:ext>
            </p:extLst>
          </p:nvPr>
        </p:nvGraphicFramePr>
        <p:xfrm>
          <a:off x="2048256" y="1654618"/>
          <a:ext cx="8577352" cy="4124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831607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4E9F-61C3-7E88-B127-45EA5454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CF686F9-53D4-8C2E-0E02-DA5EB53F6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808" y="502920"/>
            <a:ext cx="7432352" cy="1151698"/>
          </a:xfrm>
        </p:spPr>
        <p:txBody>
          <a:bodyPr>
            <a:normAutofit fontScale="90000"/>
          </a:bodyPr>
          <a:lstStyle/>
          <a:p>
            <a:r>
              <a:rPr lang="es-DO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Cumplimiento de entrega de récords por ventanillas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FCF7BA8-1A83-E607-0F12-86EF68EA45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988804"/>
              </p:ext>
            </p:extLst>
          </p:nvPr>
        </p:nvGraphicFramePr>
        <p:xfrm>
          <a:off x="1622391" y="1837944"/>
          <a:ext cx="9784517" cy="4105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2036105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4B9D2-4D7B-2243-7AC7-DDD41BC34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3F48A068-4CE4-9A55-694A-498CFEA31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182" y="502920"/>
            <a:ext cx="6357978" cy="1151698"/>
          </a:xfrm>
        </p:spPr>
        <p:txBody>
          <a:bodyPr>
            <a:normAutofit/>
          </a:bodyPr>
          <a:lstStyle/>
          <a:p>
            <a:r>
              <a:rPr lang="es-DO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Récords Legalizados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8F5654C-F578-73AB-B2A3-A4A7D1BED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1425766"/>
              </p:ext>
            </p:extLst>
          </p:nvPr>
        </p:nvGraphicFramePr>
        <p:xfrm>
          <a:off x="2795587" y="1512093"/>
          <a:ext cx="8195686" cy="3946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693749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BE4E4-14CB-882C-FF9D-44381A6E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74FE61E-8E5E-CABB-ED7D-A78E69CA0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808" y="502920"/>
            <a:ext cx="7432352" cy="1151698"/>
          </a:xfrm>
        </p:spPr>
        <p:txBody>
          <a:bodyPr>
            <a:normAutofit fontScale="90000"/>
          </a:bodyPr>
          <a:lstStyle/>
          <a:p>
            <a:pPr algn="ctr"/>
            <a:r>
              <a:rPr lang="es-DO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Cumplimiento de entrega récords legalizados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5D73CCF-F1AB-0E66-88ED-B7A00E8923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310273"/>
              </p:ext>
            </p:extLst>
          </p:nvPr>
        </p:nvGraphicFramePr>
        <p:xfrm>
          <a:off x="2778917" y="1735931"/>
          <a:ext cx="7935265" cy="444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0044344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66B00A3A1C1541988BA89CD507680B" ma:contentTypeVersion="14" ma:contentTypeDescription="Crear nuevo documento." ma:contentTypeScope="" ma:versionID="2f25819e71da8f8c9bb33be99a83d18a">
  <xsd:schema xmlns:xsd="http://www.w3.org/2001/XMLSchema" xmlns:xs="http://www.w3.org/2001/XMLSchema" xmlns:p="http://schemas.microsoft.com/office/2006/metadata/properties" xmlns:ns3="fe3bd4a0-31cb-4b55-83a5-4660f9b2f3e9" xmlns:ns4="70eaeefc-522a-4fa6-915e-5af3027105ce" targetNamespace="http://schemas.microsoft.com/office/2006/metadata/properties" ma:root="true" ma:fieldsID="02f3231d3824862b5660a36ebc53c0db" ns3:_="" ns4:_="">
    <xsd:import namespace="fe3bd4a0-31cb-4b55-83a5-4660f9b2f3e9"/>
    <xsd:import namespace="70eaeefc-522a-4fa6-915e-5af3027105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bd4a0-31cb-4b55-83a5-4660f9b2f3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aeefc-522a-4fa6-915e-5af3027105c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e3bd4a0-31cb-4b55-83a5-4660f9b2f3e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0D59FC-68C5-4754-BD25-ECEFA9E3C6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3bd4a0-31cb-4b55-83a5-4660f9b2f3e9"/>
    <ds:schemaRef ds:uri="70eaeefc-522a-4fa6-915e-5af3027105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1D65FE-3CB2-468F-8D3F-69FB4562BC38}">
  <ds:schemaRefs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70eaeefc-522a-4fa6-915e-5af3027105ce"/>
    <ds:schemaRef ds:uri="fe3bd4a0-31cb-4b55-83a5-4660f9b2f3e9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5500585-1584-4F67-9B0C-0E422A416E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3767</TotalTime>
  <Words>59</Words>
  <Application>Microsoft Office PowerPoint</Application>
  <PresentationFormat>Panorámica</PresentationFormat>
  <Paragraphs>21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Presentación de PowerPoint</vt:lpstr>
      <vt:lpstr> Cantidad recibida de Cartas de Certificación</vt:lpstr>
      <vt:lpstr>Presentación de PowerPoint</vt:lpstr>
      <vt:lpstr>Récords por ventanilla</vt:lpstr>
      <vt:lpstr>Cumplimiento de entrega de récords por ventanillas</vt:lpstr>
      <vt:lpstr>Récords Legalizados</vt:lpstr>
      <vt:lpstr>Cumplimiento de entrega récords legalizados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Wanda Elisa De la Rosa Sanchez</cp:lastModifiedBy>
  <cp:revision>700</cp:revision>
  <cp:lastPrinted>2024-09-06T14:12:06Z</cp:lastPrinted>
  <dcterms:created xsi:type="dcterms:W3CDTF">2022-05-09T18:18:15Z</dcterms:created>
  <dcterms:modified xsi:type="dcterms:W3CDTF">2025-02-05T15:24:19Z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0x0101009266B00A3A1C1541988BA89CD507680B</vt:lpwstr>
  </property>
</Properties>
</file>